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29"/>
  </p:notesMasterIdLst>
  <p:sldIdLst>
    <p:sldId id="280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81" r:id="rId23"/>
    <p:sldId id="277" r:id="rId24"/>
    <p:sldId id="279" r:id="rId25"/>
    <p:sldId id="282" r:id="rId26"/>
    <p:sldId id="283" r:id="rId27"/>
    <p:sldId id="278" r:id="rId2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82" autoAdjust="0"/>
    <p:restoredTop sz="94660"/>
  </p:normalViewPr>
  <p:slideViewPr>
    <p:cSldViewPr>
      <p:cViewPr varScale="1">
        <p:scale>
          <a:sx n="91" d="100"/>
          <a:sy n="91" d="100"/>
        </p:scale>
        <p:origin x="-154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E3F389-B20F-42DB-ACD1-7A0AEE80BFD9}" type="datetimeFigureOut">
              <a:rPr lang="tr-TR" smtClean="0"/>
              <a:pPr/>
              <a:t>09.07.2014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9BA3EF-C626-4252-93EC-129408899E40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0D8E76BB-15C9-489D-91FE-24B80D227F51}" type="datetime1">
              <a:rPr lang="tr-TR" smtClean="0"/>
              <a:t>09.07.2014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6CB7FB-CCD6-43B2-81B1-17ABB0A809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973E1-0A1A-4F92-8B0F-F69A7817A2C4}" type="datetime1">
              <a:rPr lang="tr-TR" smtClean="0"/>
              <a:t>09.07.2014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CB7FB-CCD6-43B2-81B1-17ABB0A809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68BDB192-F9CF-4D92-9FD4-696F5B7CEB87}" type="datetime1">
              <a:rPr lang="tr-TR" smtClean="0"/>
              <a:t>09.07.2014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16CB7FB-CCD6-43B2-81B1-17ABB0A809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FB34F-4252-427A-9BE3-2743ECACF903}" type="datetime1">
              <a:rPr lang="tr-TR" smtClean="0"/>
              <a:t>09.07.2014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6CB7FB-CCD6-43B2-81B1-17ABB0A809B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82D7B-17C7-414D-8841-CCEC41E83C21}" type="datetime1">
              <a:rPr lang="tr-TR" smtClean="0"/>
              <a:t>09.07.2014</a:t>
            </a:fld>
            <a:endParaRPr lang="tr-T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16CB7FB-CCD6-43B2-81B1-17ABB0A809B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6D01C44-38AD-4901-950C-F8E7A0938E86}" type="datetime1">
              <a:rPr lang="tr-TR" smtClean="0"/>
              <a:t>09.07.2014</a:t>
            </a:fld>
            <a:endParaRPr lang="tr-T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16CB7FB-CCD6-43B2-81B1-17ABB0A809B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DA2319-205B-4144-B355-7DEE4600A4C5}" type="datetime1">
              <a:rPr lang="tr-TR" smtClean="0"/>
              <a:t>09.07.2014</a:t>
            </a:fld>
            <a:endParaRPr lang="tr-T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16CB7FB-CCD6-43B2-81B1-17ABB0A809B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1C32E-8D6F-4204-BB6E-B6C4A05C12DB}" type="datetime1">
              <a:rPr lang="tr-TR" smtClean="0"/>
              <a:t>09.07.2014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6CB7FB-CCD6-43B2-81B1-17ABB0A809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70969-44F2-4B17-9557-56A93C4C6706}" type="datetime1">
              <a:rPr lang="tr-TR" smtClean="0"/>
              <a:t>09.07.2014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6CB7FB-CCD6-43B2-81B1-17ABB0A809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E6B7B-9574-44B4-BDAB-29F2FDD1668B}" type="datetime1">
              <a:rPr lang="tr-TR" smtClean="0"/>
              <a:t>09.07.2014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6CB7FB-CCD6-43B2-81B1-17ABB0A809B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E261FA87-7F79-4B5C-9668-AE807DB4F6DB}" type="datetime1">
              <a:rPr lang="tr-TR" smtClean="0"/>
              <a:t>09.07.2014</a:t>
            </a:fld>
            <a:endParaRPr lang="tr-T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16CB7FB-CCD6-43B2-81B1-17ABB0A809B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E5DCF10-63DB-4461-ABF9-5BED219DC55F}" type="datetime1">
              <a:rPr lang="tr-TR" smtClean="0"/>
              <a:t>09.07.2014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6CB7FB-CCD6-43B2-81B1-17ABB0A809B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21.png"/><Relationship Id="rId4" Type="http://schemas.openxmlformats.org/officeDocument/2006/relationships/oleObject" Target="../embeddings/oleObject14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2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oleObject" Target="../embeddings/oleObject18.bin"/><Relationship Id="rId4" Type="http://schemas.openxmlformats.org/officeDocument/2006/relationships/oleObject" Target="../embeddings/oleObject17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22.bin"/><Relationship Id="rId5" Type="http://schemas.openxmlformats.org/officeDocument/2006/relationships/oleObject" Target="../embeddings/oleObject21.bin"/><Relationship Id="rId4" Type="http://schemas.openxmlformats.org/officeDocument/2006/relationships/oleObject" Target="../embeddings/oleObject20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37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31840" y="1988840"/>
            <a:ext cx="4915272" cy="2160240"/>
          </a:xfrm>
        </p:spPr>
        <p:txBody>
          <a:bodyPr>
            <a:normAutofit fontScale="90000"/>
          </a:bodyPr>
          <a:lstStyle/>
          <a:p>
            <a:r>
              <a:rPr lang="tr-TR" i="0" dirty="0"/>
              <a:t>INTRODUCTION </a:t>
            </a:r>
            <a:r>
              <a:rPr lang="tr-TR" i="0" dirty="0" smtClean="0"/>
              <a:t/>
            </a:r>
            <a:br>
              <a:rPr lang="tr-TR" i="0" dirty="0" smtClean="0"/>
            </a:br>
            <a:r>
              <a:rPr lang="tr-TR" i="0" dirty="0" smtClean="0"/>
              <a:t>TO</a:t>
            </a:r>
            <a:r>
              <a:rPr lang="tr-TR" dirty="0" smtClean="0"/>
              <a:t> 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Machine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Learning</a:t>
            </a:r>
            <a:br>
              <a:rPr lang="tr-TR" dirty="0" smtClean="0"/>
            </a:br>
            <a:r>
              <a:rPr lang="tr-TR" sz="2800" dirty="0" smtClean="0"/>
              <a:t>3rd Edition</a:t>
            </a:r>
            <a:endParaRPr lang="tr-TR" sz="2800" dirty="0"/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539552" y="4149080"/>
            <a:ext cx="7344816" cy="1584176"/>
          </a:xfrm>
          <a:prstGeom prst="rect">
            <a:avLst/>
          </a:prstGeom>
        </p:spPr>
        <p:txBody>
          <a:bodyPr vert="horz" anchor="ctr">
            <a:normAutofit fontScale="9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ETHEM ALPAYDIN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© The MIT Press, 2014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endParaRPr kumimoji="0" lang="tr-TR" sz="18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r-TR" sz="2000" b="0" i="1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alpaydin@boun.edu.tr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r-TR" sz="2000" b="0" i="1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http://www.cmpe.boun.edu.tr/~ethem/i2ml3e</a:t>
            </a:r>
            <a:endParaRPr kumimoji="0" lang="tr-TR" sz="2000" b="0" i="1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3131840" y="836712"/>
            <a:ext cx="4895850" cy="360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tr-TR" sz="2800" dirty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Lecture Slides for</a:t>
            </a:r>
          </a:p>
        </p:txBody>
      </p:sp>
      <p:pic>
        <p:nvPicPr>
          <p:cNvPr id="15" name="Picture 2" descr="http://mitpress.mit.edu/sites/default/files/imagecache/booklist_node/978026202818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908720"/>
            <a:ext cx="2095500" cy="23717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CB7FB-CCD6-43B2-81B1-17ABB0A809B6}" type="slidenum">
              <a:rPr lang="tr-TR" smtClean="0">
                <a:latin typeface="+mj-lt"/>
              </a:rPr>
              <a:pPr/>
              <a:t>10</a:t>
            </a:fld>
            <a:endParaRPr lang="tr-TR" dirty="0">
              <a:latin typeface="+mj-lt"/>
            </a:endParaRPr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90713" y="1247775"/>
            <a:ext cx="5362575" cy="436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Hinge Loss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16CB7FB-CCD6-43B2-81B1-17ABB0A809B6}" type="slidenum">
              <a:rPr lang="tr-TR" smtClean="0">
                <a:latin typeface="+mj-lt"/>
              </a:rPr>
              <a:pPr/>
              <a:t>11</a:t>
            </a:fld>
            <a:endParaRPr lang="tr-TR" dirty="0">
              <a:latin typeface="+mj-lt"/>
            </a:endParaRPr>
          </a:p>
        </p:txBody>
      </p:sp>
      <p:graphicFrame>
        <p:nvGraphicFramePr>
          <p:cNvPr id="32770" name="Object 2"/>
          <p:cNvGraphicFramePr>
            <a:graphicFrameLocks noChangeAspect="1"/>
          </p:cNvGraphicFramePr>
          <p:nvPr>
            <p:ph sz="quarter" idx="1"/>
          </p:nvPr>
        </p:nvGraphicFramePr>
        <p:xfrm>
          <a:off x="4139952" y="2060848"/>
          <a:ext cx="4343400" cy="982663"/>
        </p:xfrm>
        <a:graphic>
          <a:graphicData uri="http://schemas.openxmlformats.org/presentationml/2006/ole">
            <p:oleObj spid="_x0000_s32770" name="Equation" r:id="rId3" imgW="2133360" imgH="482400" progId="Equation.3">
              <p:embed/>
            </p:oleObj>
          </a:graphicData>
        </a:graphic>
      </p:graphicFrame>
      <p:pic>
        <p:nvPicPr>
          <p:cNvPr id="3277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2060848"/>
            <a:ext cx="5105400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Symbol" pitchFamily="18" charset="2"/>
              </a:rPr>
              <a:t>n</a:t>
            </a:r>
            <a:r>
              <a:rPr lang="tr-TR" dirty="0" smtClean="0"/>
              <a:t>-SVM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16CB7FB-CCD6-43B2-81B1-17ABB0A809B6}" type="slidenum">
              <a:rPr lang="tr-TR" smtClean="0">
                <a:latin typeface="+mj-lt"/>
              </a:rPr>
              <a:pPr/>
              <a:t>12</a:t>
            </a:fld>
            <a:endParaRPr lang="tr-TR" dirty="0">
              <a:latin typeface="+mj-lt"/>
            </a:endParaRPr>
          </a:p>
        </p:txBody>
      </p:sp>
      <p:graphicFrame>
        <p:nvGraphicFramePr>
          <p:cNvPr id="33794" name="Object 2"/>
          <p:cNvGraphicFramePr>
            <a:graphicFrameLocks noChangeAspect="1"/>
          </p:cNvGraphicFramePr>
          <p:nvPr/>
        </p:nvGraphicFramePr>
        <p:xfrm>
          <a:off x="2390775" y="1500188"/>
          <a:ext cx="4854575" cy="4127500"/>
        </p:xfrm>
        <a:graphic>
          <a:graphicData uri="http://schemas.openxmlformats.org/presentationml/2006/ole">
            <p:oleObj spid="_x0000_s33794" name="Equation" r:id="rId3" imgW="2361960" imgH="2006280" progId="Equation.3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979712" y="5805264"/>
            <a:ext cx="504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i="1" dirty="0" smtClean="0">
                <a:solidFill>
                  <a:schemeClr val="tx2"/>
                </a:solidFill>
                <a:latin typeface="Symbol" pitchFamily="18" charset="2"/>
              </a:rPr>
              <a:t>n</a:t>
            </a:r>
            <a:r>
              <a:rPr lang="tr-TR" sz="2400" i="1" dirty="0" smtClean="0">
                <a:solidFill>
                  <a:schemeClr val="tx2"/>
                </a:solidFill>
                <a:latin typeface="+mj-lt"/>
              </a:rPr>
              <a:t> controls the fraction of support vectors </a:t>
            </a:r>
            <a:endParaRPr lang="tr-TR" sz="2400" i="1" dirty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16CB7FB-CCD6-43B2-81B1-17ABB0A809B6}" type="slidenum">
              <a:rPr lang="tr-TR" smtClean="0">
                <a:latin typeface="+mj-lt"/>
              </a:rPr>
              <a:pPr/>
              <a:t>13</a:t>
            </a:fld>
            <a:endParaRPr lang="tr-TR" dirty="0">
              <a:latin typeface="+mj-lt"/>
            </a:endParaRPr>
          </a:p>
        </p:txBody>
      </p:sp>
      <p:graphicFrame>
        <p:nvGraphicFramePr>
          <p:cNvPr id="5" name="Object 14"/>
          <p:cNvGraphicFramePr>
            <a:graphicFrameLocks noChangeAspect="1"/>
          </p:cNvGraphicFramePr>
          <p:nvPr/>
        </p:nvGraphicFramePr>
        <p:xfrm>
          <a:off x="2195736" y="3933056"/>
          <a:ext cx="4492625" cy="2312740"/>
        </p:xfrm>
        <a:graphic>
          <a:graphicData uri="http://schemas.openxmlformats.org/presentationml/2006/ole">
            <p:oleObj spid="_x0000_s34818" name="Equation" r:id="rId3" imgW="2108160" imgH="1079280" progId="Equation.3">
              <p:embed/>
            </p:oleObj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611560" y="260648"/>
            <a:ext cx="8075240" cy="864096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5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Kernel Trick</a:t>
            </a:r>
            <a:endParaRPr kumimoji="0" lang="tr-TR" sz="5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611560" y="1700808"/>
            <a:ext cx="8229600" cy="3886200"/>
          </a:xfrm>
          <a:prstGeom prst="rect">
            <a:avLst/>
          </a:prstGeom>
        </p:spPr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Preprocess input </a:t>
            </a:r>
            <a:r>
              <a:rPr kumimoji="0" lang="tr-TR" sz="2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x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by basis functions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		</a:t>
            </a:r>
            <a:r>
              <a:rPr kumimoji="0" lang="tr-TR" sz="2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z 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= </a:t>
            </a:r>
            <a:r>
              <a:rPr kumimoji="0" lang="tr-TR" sz="2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φ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(</a:t>
            </a:r>
            <a:r>
              <a:rPr kumimoji="0" lang="tr-TR" sz="2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x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)		</a:t>
            </a:r>
            <a:r>
              <a:rPr kumimoji="0" lang="tr-TR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g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(</a:t>
            </a:r>
            <a:r>
              <a:rPr kumimoji="0" lang="tr-TR" sz="2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z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)=</a:t>
            </a:r>
            <a:r>
              <a:rPr kumimoji="0" lang="tr-TR" sz="2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w</a:t>
            </a:r>
            <a:r>
              <a:rPr kumimoji="0" lang="tr-TR" sz="2800" b="0" i="1" u="none" strike="noStrike" kern="1200" cap="none" spc="0" normalizeH="0" baseline="3000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</a:t>
            </a:r>
            <a:r>
              <a:rPr kumimoji="0" lang="tr-TR" sz="2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z 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r>
              <a:rPr kumimoji="0" lang="tr-TR" sz="2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					</a:t>
            </a:r>
            <a:r>
              <a:rPr kumimoji="0" lang="tr-TR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g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(</a:t>
            </a:r>
            <a:r>
              <a:rPr kumimoji="0" lang="tr-TR" sz="2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x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)=</a:t>
            </a:r>
            <a:r>
              <a:rPr kumimoji="0" lang="tr-TR" sz="2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w</a:t>
            </a:r>
            <a:r>
              <a:rPr kumimoji="0" lang="tr-TR" sz="2800" b="0" i="1" u="none" strike="noStrike" kern="1200" cap="none" spc="0" normalizeH="0" baseline="3000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 </a:t>
            </a:r>
            <a:r>
              <a:rPr kumimoji="0" lang="tr-TR" sz="2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φ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(</a:t>
            </a:r>
            <a:r>
              <a:rPr kumimoji="0" lang="tr-TR" sz="2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x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)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The SVM solution </a:t>
            </a:r>
            <a:endParaRPr kumimoji="0" lang="tr-TR" sz="28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5220072" y="4725144"/>
            <a:ext cx="1428759" cy="57626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3995936" y="5445224"/>
            <a:ext cx="1071570" cy="6477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16CB7FB-CCD6-43B2-81B1-17ABB0A809B6}" type="slidenum">
              <a:rPr lang="tr-TR" smtClean="0">
                <a:latin typeface="+mj-lt"/>
              </a:rPr>
              <a:pPr/>
              <a:t>14</a:t>
            </a:fld>
            <a:endParaRPr lang="tr-TR" dirty="0">
              <a:latin typeface="+mj-lt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611560" y="260648"/>
            <a:ext cx="8229600" cy="864096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5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Vectorial Kernels</a:t>
            </a:r>
            <a:endParaRPr kumimoji="0" lang="tr-TR" sz="5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611560" y="1772816"/>
            <a:ext cx="8229600" cy="3886200"/>
          </a:xfrm>
          <a:prstGeom prst="rect">
            <a:avLst/>
          </a:prstGeom>
        </p:spPr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Polynomials of degree </a:t>
            </a:r>
            <a:r>
              <a:rPr kumimoji="0" lang="tr-TR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q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:</a:t>
            </a:r>
            <a:endParaRPr kumimoji="0" lang="tr-TR" sz="2800" b="0" i="1" u="none" strike="noStrike" kern="1200" cap="none" spc="0" normalizeH="0" baseline="3000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r>
              <a:rPr kumimoji="0" lang="tr-TR" sz="2800" b="0" i="1" u="none" strike="noStrike" kern="1200" cap="none" spc="0" normalizeH="0" baseline="3000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		</a:t>
            </a:r>
            <a:endParaRPr kumimoji="0" lang="tr-TR" sz="2800" b="0" i="0" u="none" strike="noStrike" kern="1200" cap="none" spc="0" normalizeH="0" baseline="3000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tr-TR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tr-TR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tr-TR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endParaRPr kumimoji="0" lang="tr-TR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7" name="Object 12"/>
          <p:cNvGraphicFramePr>
            <a:graphicFrameLocks noChangeAspect="1"/>
          </p:cNvGraphicFramePr>
          <p:nvPr/>
        </p:nvGraphicFramePr>
        <p:xfrm>
          <a:off x="857224" y="2571744"/>
          <a:ext cx="2640012" cy="547687"/>
        </p:xfrm>
        <a:graphic>
          <a:graphicData uri="http://schemas.openxmlformats.org/presentationml/2006/ole">
            <p:oleObj spid="_x0000_s35842" name="Equation" r:id="rId3" imgW="1218960" imgH="253800" progId="Equation.3">
              <p:embed/>
            </p:oleObj>
          </a:graphicData>
        </a:graphic>
      </p:graphicFrame>
      <p:graphicFrame>
        <p:nvGraphicFramePr>
          <p:cNvPr id="9" name="Object 10"/>
          <p:cNvGraphicFramePr>
            <a:graphicFrameLocks noChangeAspect="1"/>
          </p:cNvGraphicFramePr>
          <p:nvPr/>
        </p:nvGraphicFramePr>
        <p:xfrm>
          <a:off x="611560" y="4293096"/>
          <a:ext cx="5940425" cy="2044700"/>
        </p:xfrm>
        <a:graphic>
          <a:graphicData uri="http://schemas.openxmlformats.org/presentationml/2006/ole">
            <p:oleObj spid="_x0000_s35843" name="Equation" r:id="rId4" imgW="3098520" imgH="1066680" progId="Equation.3">
              <p:embed/>
            </p:oleObj>
          </a:graphicData>
        </a:graphic>
      </p:graphicFrame>
      <p:pic>
        <p:nvPicPr>
          <p:cNvPr id="35847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1628800"/>
            <a:ext cx="4362450" cy="355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16CB7FB-CCD6-43B2-81B1-17ABB0A809B6}" type="slidenum">
              <a:rPr lang="tr-TR" smtClean="0">
                <a:latin typeface="+mj-lt"/>
              </a:rPr>
              <a:pPr/>
              <a:t>15</a:t>
            </a:fld>
            <a:endParaRPr lang="tr-TR" dirty="0">
              <a:latin typeface="+mj-lt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611560" y="260648"/>
            <a:ext cx="8229600" cy="88356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5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Vectorial Kernels</a:t>
            </a:r>
            <a:endParaRPr kumimoji="0" lang="tr-TR" sz="5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611560" y="1772816"/>
            <a:ext cx="8229600" cy="3886200"/>
          </a:xfrm>
          <a:prstGeom prst="rect">
            <a:avLst/>
          </a:prstGeom>
        </p:spPr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Radial-basis functions:</a:t>
            </a:r>
          </a:p>
        </p:txBody>
      </p:sp>
      <p:graphicFrame>
        <p:nvGraphicFramePr>
          <p:cNvPr id="10" name="Object 14"/>
          <p:cNvGraphicFramePr>
            <a:graphicFrameLocks noChangeAspect="1"/>
          </p:cNvGraphicFramePr>
          <p:nvPr/>
        </p:nvGraphicFramePr>
        <p:xfrm>
          <a:off x="971600" y="2564904"/>
          <a:ext cx="2698750" cy="1028700"/>
        </p:xfrm>
        <a:graphic>
          <a:graphicData uri="http://schemas.openxmlformats.org/presentationml/2006/ole">
            <p:oleObj spid="_x0000_s36868" name="Equation" r:id="rId3" imgW="1600200" imgH="609480" progId="Equation.3">
              <p:embed/>
            </p:oleObj>
          </a:graphicData>
        </a:graphic>
      </p:graphicFrame>
      <p:pic>
        <p:nvPicPr>
          <p:cNvPr id="3687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55976" y="1916832"/>
            <a:ext cx="440055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896144"/>
          </a:xfrm>
        </p:spPr>
        <p:txBody>
          <a:bodyPr/>
          <a:lstStyle/>
          <a:p>
            <a:r>
              <a:rPr lang="tr-TR" dirty="0" smtClean="0"/>
              <a:t>Defining kernels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16CB7FB-CCD6-43B2-81B1-17ABB0A809B6}" type="slidenum">
              <a:rPr lang="tr-TR" smtClean="0">
                <a:latin typeface="+mj-lt"/>
              </a:rPr>
              <a:pPr/>
              <a:t>16</a:t>
            </a:fld>
            <a:endParaRPr lang="tr-TR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2"/>
                </a:solidFill>
                <a:latin typeface="+mj-lt"/>
              </a:rPr>
              <a:t>Kernel “engineering”</a:t>
            </a:r>
          </a:p>
          <a:p>
            <a:r>
              <a:rPr lang="tr-TR" dirty="0" smtClean="0">
                <a:solidFill>
                  <a:schemeClr val="tx2"/>
                </a:solidFill>
                <a:latin typeface="+mj-lt"/>
              </a:rPr>
              <a:t>Defining good measures of similarity</a:t>
            </a:r>
          </a:p>
          <a:p>
            <a:r>
              <a:rPr lang="tr-TR" dirty="0" smtClean="0">
                <a:solidFill>
                  <a:schemeClr val="tx2"/>
                </a:solidFill>
                <a:latin typeface="+mj-lt"/>
              </a:rPr>
              <a:t>String kernels, graph kernels, image kernels, ...</a:t>
            </a:r>
          </a:p>
          <a:p>
            <a:r>
              <a:rPr lang="tr-TR" dirty="0" smtClean="0">
                <a:solidFill>
                  <a:schemeClr val="accent1"/>
                </a:solidFill>
                <a:latin typeface="+mj-lt"/>
              </a:rPr>
              <a:t>Empirical kernel map: 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Define a set of templates </a:t>
            </a:r>
            <a:r>
              <a:rPr lang="tr-TR" b="1" i="1" dirty="0" smtClean="0">
                <a:solidFill>
                  <a:schemeClr val="tx2"/>
                </a:solidFill>
                <a:latin typeface="+mj-lt"/>
              </a:rPr>
              <a:t>m</a:t>
            </a:r>
            <a:r>
              <a:rPr lang="tr-TR" i="1" baseline="-25000" dirty="0" smtClean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 and score function 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s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(</a:t>
            </a:r>
            <a:r>
              <a:rPr lang="tr-TR" b="1" i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,</a:t>
            </a:r>
            <a:r>
              <a:rPr lang="tr-TR" b="1" i="1" dirty="0" smtClean="0">
                <a:solidFill>
                  <a:schemeClr val="tx2"/>
                </a:solidFill>
                <a:latin typeface="+mj-lt"/>
              </a:rPr>
              <a:t>m</a:t>
            </a:r>
            <a:r>
              <a:rPr lang="tr-TR" i="1" baseline="-25000" dirty="0" smtClean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)</a:t>
            </a:r>
          </a:p>
          <a:p>
            <a:pPr>
              <a:buNone/>
            </a:pPr>
            <a:r>
              <a:rPr lang="tr-TR" i="1" dirty="0" smtClean="0">
                <a:solidFill>
                  <a:schemeClr val="tx2"/>
                </a:solidFill>
                <a:latin typeface="+mj-lt"/>
              </a:rPr>
              <a:t>	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 </a:t>
            </a:r>
            <a:r>
              <a:rPr lang="tr-TR" i="1" dirty="0" smtClean="0">
                <a:solidFill>
                  <a:schemeClr val="tx2"/>
                </a:solidFill>
                <a:latin typeface="Symbol" pitchFamily="18" charset="2"/>
              </a:rPr>
              <a:t>f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(</a:t>
            </a:r>
            <a:r>
              <a:rPr lang="tr-TR" b="1" i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i="1" baseline="30000" dirty="0" smtClean="0">
                <a:solidFill>
                  <a:schemeClr val="tx2"/>
                </a:solidFill>
                <a:latin typeface="+mj-lt"/>
              </a:rPr>
              <a:t>t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)=[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s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(</a:t>
            </a:r>
            <a:r>
              <a:rPr lang="tr-TR" b="1" i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i="1" baseline="30000" dirty="0" smtClean="0">
                <a:solidFill>
                  <a:schemeClr val="tx2"/>
                </a:solidFill>
                <a:latin typeface="+mj-lt"/>
              </a:rPr>
              <a:t>t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,</a:t>
            </a:r>
            <a:r>
              <a:rPr lang="tr-TR" b="1" i="1" dirty="0" smtClean="0">
                <a:solidFill>
                  <a:schemeClr val="tx2"/>
                </a:solidFill>
                <a:latin typeface="+mj-lt"/>
              </a:rPr>
              <a:t>m</a:t>
            </a:r>
            <a:r>
              <a:rPr lang="tr-TR" i="1" baseline="-25000" dirty="0" smtClean="0">
                <a:solidFill>
                  <a:schemeClr val="tx2"/>
                </a:solidFill>
                <a:latin typeface="+mj-lt"/>
              </a:rPr>
              <a:t>1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),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 s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(</a:t>
            </a:r>
            <a:r>
              <a:rPr lang="tr-TR" b="1" i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i="1" baseline="30000" dirty="0" smtClean="0">
                <a:solidFill>
                  <a:schemeClr val="tx2"/>
                </a:solidFill>
                <a:latin typeface="+mj-lt"/>
              </a:rPr>
              <a:t>t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,</a:t>
            </a:r>
            <a:r>
              <a:rPr lang="tr-TR" b="1" i="1" dirty="0" smtClean="0">
                <a:solidFill>
                  <a:schemeClr val="tx2"/>
                </a:solidFill>
                <a:latin typeface="+mj-lt"/>
              </a:rPr>
              <a:t>m</a:t>
            </a:r>
            <a:r>
              <a:rPr lang="tr-TR" i="1" baseline="-25000" dirty="0" smtClean="0">
                <a:solidFill>
                  <a:schemeClr val="tx2"/>
                </a:solidFill>
                <a:latin typeface="+mj-lt"/>
              </a:rPr>
              <a:t>2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),...,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 s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(</a:t>
            </a:r>
            <a:r>
              <a:rPr lang="tr-TR" b="1" i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i="1" baseline="30000" dirty="0" smtClean="0">
                <a:solidFill>
                  <a:schemeClr val="tx2"/>
                </a:solidFill>
                <a:latin typeface="+mj-lt"/>
              </a:rPr>
              <a:t>t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,</a:t>
            </a:r>
            <a:r>
              <a:rPr lang="tr-TR" b="1" i="1" dirty="0" smtClean="0">
                <a:solidFill>
                  <a:schemeClr val="tx2"/>
                </a:solidFill>
                <a:latin typeface="+mj-lt"/>
              </a:rPr>
              <a:t>m</a:t>
            </a:r>
            <a:r>
              <a:rPr lang="tr-TR" i="1" baseline="-25000" dirty="0" smtClean="0">
                <a:solidFill>
                  <a:schemeClr val="tx2"/>
                </a:solidFill>
                <a:latin typeface="+mj-lt"/>
              </a:rPr>
              <a:t>M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)]</a:t>
            </a:r>
          </a:p>
          <a:p>
            <a:pPr>
              <a:buNone/>
            </a:pPr>
            <a:r>
              <a:rPr lang="tr-TR" i="1" dirty="0" smtClean="0">
                <a:solidFill>
                  <a:schemeClr val="tx2"/>
                </a:solidFill>
                <a:latin typeface="+mj-lt"/>
              </a:rPr>
              <a:t>	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and </a:t>
            </a:r>
          </a:p>
          <a:p>
            <a:pPr>
              <a:buNone/>
            </a:pPr>
            <a:r>
              <a:rPr lang="tr-TR" i="1" dirty="0" smtClean="0">
                <a:solidFill>
                  <a:schemeClr val="tx2"/>
                </a:solidFill>
                <a:latin typeface="+mj-lt"/>
              </a:rPr>
              <a:t>	K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(</a:t>
            </a:r>
            <a:r>
              <a:rPr lang="tr-TR" b="1" i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,</a:t>
            </a:r>
            <a:r>
              <a:rPr lang="tr-TR" b="1" i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i="1" baseline="30000" dirty="0" smtClean="0">
                <a:solidFill>
                  <a:schemeClr val="tx2"/>
                </a:solidFill>
                <a:latin typeface="+mj-lt"/>
              </a:rPr>
              <a:t>t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)=</a:t>
            </a:r>
            <a:r>
              <a:rPr lang="tr-TR" i="1" dirty="0" smtClean="0">
                <a:solidFill>
                  <a:schemeClr val="tx2"/>
                </a:solidFill>
                <a:latin typeface="Symbol" pitchFamily="18" charset="2"/>
              </a:rPr>
              <a:t>f 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(</a:t>
            </a:r>
            <a:r>
              <a:rPr lang="tr-TR" b="1" i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)</a:t>
            </a:r>
            <a:r>
              <a:rPr lang="tr-TR" i="1" baseline="30000" dirty="0" smtClean="0">
                <a:solidFill>
                  <a:schemeClr val="tx2"/>
                </a:solidFill>
                <a:latin typeface="+mj-lt"/>
              </a:rPr>
              <a:t>T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 </a:t>
            </a:r>
            <a:r>
              <a:rPr lang="tr-TR" i="1" dirty="0" smtClean="0">
                <a:solidFill>
                  <a:schemeClr val="tx2"/>
                </a:solidFill>
                <a:latin typeface="Symbol" pitchFamily="18" charset="2"/>
              </a:rPr>
              <a:t>f 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(</a:t>
            </a:r>
            <a:r>
              <a:rPr lang="tr-TR" b="1" i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i="1" baseline="30000" dirty="0" smtClean="0">
                <a:solidFill>
                  <a:schemeClr val="tx2"/>
                </a:solidFill>
                <a:latin typeface="+mj-lt"/>
              </a:rPr>
              <a:t>t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)</a:t>
            </a:r>
            <a:endParaRPr lang="tr-TR" i="1" dirty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611560" y="1700808"/>
            <a:ext cx="8229600" cy="438912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Fixed kernel</a:t>
            </a:r>
            <a:r>
              <a:rPr kumimoji="0" lang="tr-TR" sz="28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combination</a:t>
            </a:r>
            <a:endParaRPr kumimoji="0" lang="tr-T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tr-TR" sz="2800" b="0" i="1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endParaRPr kumimoji="0" lang="tr-TR" sz="2800" b="0" i="1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lang="tr-TR" sz="2800" noProof="0" dirty="0" smtClean="0">
                <a:solidFill>
                  <a:schemeClr val="tx2"/>
                </a:solidFill>
                <a:latin typeface="+mj-lt"/>
              </a:rPr>
              <a:t>Adaptive kernel combination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tr-TR" sz="2800" b="0" u="none" strike="noStrike" kern="1200" cap="none" spc="0" normalizeH="0" baseline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lang="tr-TR" sz="2800" noProof="0" dirty="0" smtClean="0">
              <a:solidFill>
                <a:schemeClr val="tx2"/>
              </a:solidFill>
              <a:latin typeface="+mj-lt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tr-TR" sz="2800" b="0" u="none" strike="noStrike" kern="1200" cap="none" spc="0" normalizeH="0" baseline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lang="tr-TR" sz="2800" noProof="0" dirty="0" smtClean="0">
              <a:solidFill>
                <a:schemeClr val="tx2"/>
              </a:solidFill>
              <a:latin typeface="+mj-lt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2800" b="0" u="none" strike="noStrike" kern="1200" cap="none" spc="0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Localized</a:t>
            </a:r>
            <a:r>
              <a:rPr kumimoji="0" lang="tr-TR" sz="2800" b="0" u="none" strike="noStrike" kern="1200" cap="none" spc="0" normalizeH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kernel combination</a:t>
            </a:r>
            <a:endParaRPr kumimoji="0" lang="tr-TR" sz="2800" b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864096"/>
          </a:xfrm>
        </p:spPr>
        <p:txBody>
          <a:bodyPr>
            <a:normAutofit/>
          </a:bodyPr>
          <a:lstStyle/>
          <a:p>
            <a:r>
              <a:rPr lang="tr-TR" dirty="0" smtClean="0"/>
              <a:t>Multiple Kernel Learning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16CB7FB-CCD6-43B2-81B1-17ABB0A809B6}" type="slidenum">
              <a:rPr lang="tr-TR" smtClean="0">
                <a:latin typeface="+mj-lt"/>
              </a:rPr>
              <a:pPr/>
              <a:t>17</a:t>
            </a:fld>
            <a:endParaRPr lang="tr-TR" dirty="0">
              <a:latin typeface="+mj-lt"/>
            </a:endParaRPr>
          </a:p>
        </p:txBody>
      </p:sp>
      <p:graphicFrame>
        <p:nvGraphicFramePr>
          <p:cNvPr id="37890" name="Object 2"/>
          <p:cNvGraphicFramePr>
            <a:graphicFrameLocks noChangeAspect="1"/>
          </p:cNvGraphicFramePr>
          <p:nvPr>
            <p:ph sz="quarter" idx="1"/>
          </p:nvPr>
        </p:nvGraphicFramePr>
        <p:xfrm>
          <a:off x="5004048" y="1916832"/>
          <a:ext cx="2714625" cy="1143000"/>
        </p:xfrm>
        <a:graphic>
          <a:graphicData uri="http://schemas.openxmlformats.org/presentationml/2006/ole">
            <p:oleObj spid="_x0000_s37890" name="Equation" r:id="rId3" imgW="1688760" imgH="711000" progId="Equation.3">
              <p:embed/>
            </p:oleObj>
          </a:graphicData>
        </a:graphic>
      </p:graphicFrame>
      <p:graphicFrame>
        <p:nvGraphicFramePr>
          <p:cNvPr id="37892" name="Object 4"/>
          <p:cNvGraphicFramePr>
            <a:graphicFrameLocks noChangeAspect="1"/>
          </p:cNvGraphicFramePr>
          <p:nvPr/>
        </p:nvGraphicFramePr>
        <p:xfrm>
          <a:off x="3131840" y="3789040"/>
          <a:ext cx="4164012" cy="1958975"/>
        </p:xfrm>
        <a:graphic>
          <a:graphicData uri="http://schemas.openxmlformats.org/presentationml/2006/ole">
            <p:oleObj spid="_x0000_s37892" name="Equation" r:id="rId4" imgW="2590560" imgH="1218960" progId="Equation.3">
              <p:embed/>
            </p:oleObj>
          </a:graphicData>
        </a:graphic>
      </p:graphicFrame>
      <p:graphicFrame>
        <p:nvGraphicFramePr>
          <p:cNvPr id="37893" name="Object 5"/>
          <p:cNvGraphicFramePr>
            <a:graphicFrameLocks noChangeAspect="1"/>
          </p:cNvGraphicFramePr>
          <p:nvPr/>
        </p:nvGraphicFramePr>
        <p:xfrm>
          <a:off x="5364088" y="5877272"/>
          <a:ext cx="3184525" cy="550862"/>
        </p:xfrm>
        <a:graphic>
          <a:graphicData uri="http://schemas.openxmlformats.org/presentationml/2006/ole">
            <p:oleObj spid="_x0000_s37893" name="Equation" r:id="rId5" imgW="1981080" imgH="3427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896144"/>
          </a:xfrm>
        </p:spPr>
        <p:txBody>
          <a:bodyPr/>
          <a:lstStyle/>
          <a:p>
            <a:r>
              <a:rPr lang="tr-TR" dirty="0" smtClean="0"/>
              <a:t>Multiclass Kernel Machines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16CB7FB-CCD6-43B2-81B1-17ABB0A809B6}" type="slidenum">
              <a:rPr lang="tr-TR" smtClean="0">
                <a:latin typeface="+mj-lt"/>
              </a:rPr>
              <a:pPr/>
              <a:t>18</a:t>
            </a:fld>
            <a:endParaRPr lang="tr-TR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2"/>
                </a:solidFill>
                <a:latin typeface="+mj-lt"/>
              </a:rPr>
              <a:t>1-vs-all</a:t>
            </a:r>
          </a:p>
          <a:p>
            <a:r>
              <a:rPr lang="tr-TR" dirty="0" smtClean="0">
                <a:solidFill>
                  <a:schemeClr val="tx2"/>
                </a:solidFill>
                <a:latin typeface="+mj-lt"/>
              </a:rPr>
              <a:t>Pairwise separation</a:t>
            </a:r>
          </a:p>
          <a:p>
            <a:r>
              <a:rPr lang="tr-TR" dirty="0" smtClean="0">
                <a:solidFill>
                  <a:schemeClr val="tx2"/>
                </a:solidFill>
                <a:latin typeface="+mj-lt"/>
              </a:rPr>
              <a:t>Error-Correcting Output Codes (section 17.5)</a:t>
            </a:r>
          </a:p>
          <a:p>
            <a:r>
              <a:rPr lang="tr-TR" dirty="0" smtClean="0">
                <a:solidFill>
                  <a:schemeClr val="tx2"/>
                </a:solidFill>
                <a:latin typeface="+mj-lt"/>
              </a:rPr>
              <a:t>Single multiclass optimization</a:t>
            </a:r>
            <a:endParaRPr lang="tr-TR" dirty="0">
              <a:solidFill>
                <a:schemeClr val="tx2"/>
              </a:solidFill>
              <a:latin typeface="+mj-lt"/>
            </a:endParaRPr>
          </a:p>
        </p:txBody>
      </p:sp>
      <p:graphicFrame>
        <p:nvGraphicFramePr>
          <p:cNvPr id="38914" name="Object 2"/>
          <p:cNvGraphicFramePr>
            <a:graphicFrameLocks noChangeAspect="1"/>
          </p:cNvGraphicFramePr>
          <p:nvPr/>
        </p:nvGraphicFramePr>
        <p:xfrm>
          <a:off x="1363663" y="3786188"/>
          <a:ext cx="6629400" cy="1931987"/>
        </p:xfrm>
        <a:graphic>
          <a:graphicData uri="http://schemas.openxmlformats.org/presentationml/2006/ole">
            <p:oleObj spid="_x0000_s38914" name="Equation" r:id="rId3" imgW="3225600" imgH="939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16CB7FB-CCD6-43B2-81B1-17ABB0A809B6}" type="slidenum">
              <a:rPr lang="tr-TR" smtClean="0">
                <a:latin typeface="+mj-lt"/>
              </a:rPr>
              <a:pPr/>
              <a:t>19</a:t>
            </a:fld>
            <a:endParaRPr lang="tr-TR" dirty="0">
              <a:latin typeface="+mj-lt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611560" y="332656"/>
            <a:ext cx="8075240" cy="79208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SVM for Regression</a:t>
            </a:r>
            <a:endParaRPr kumimoji="0" lang="tr-TR" sz="4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611560" y="1700808"/>
            <a:ext cx="8229600" cy="3886200"/>
          </a:xfrm>
          <a:prstGeom prst="rect">
            <a:avLst/>
          </a:prstGeom>
        </p:spPr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Use a linear model (possibly kernelized)</a:t>
            </a:r>
          </a:p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" pitchFamily="2" charset="2"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			</a:t>
            </a:r>
            <a:r>
              <a:rPr kumimoji="0" lang="tr-TR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f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(</a:t>
            </a:r>
            <a:r>
              <a:rPr kumimoji="0" lang="tr-TR" sz="2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x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)=</a:t>
            </a:r>
            <a:r>
              <a:rPr kumimoji="0" lang="tr-TR" sz="2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w</a:t>
            </a:r>
            <a:r>
              <a:rPr kumimoji="0" lang="tr-TR" sz="28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</a:t>
            </a:r>
            <a:r>
              <a:rPr kumimoji="0" lang="tr-TR" sz="2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x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+</a:t>
            </a:r>
            <a:r>
              <a:rPr kumimoji="0" lang="tr-TR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w</a:t>
            </a:r>
            <a:r>
              <a:rPr kumimoji="0" lang="tr-TR" sz="28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0</a:t>
            </a:r>
            <a:endParaRPr kumimoji="0" lang="tr-T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Use the </a:t>
            </a:r>
            <a:r>
              <a:rPr kumimoji="0" lang="tr-TR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є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-sensitive error function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tr-TR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tr-TR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endParaRPr kumimoji="0" lang="tr-TR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tr-TR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tr-TR" sz="2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pic>
        <p:nvPicPr>
          <p:cNvPr id="7" name="Pictur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8" y="4286256"/>
            <a:ext cx="2667000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8" name="Object 16"/>
          <p:cNvGraphicFramePr>
            <a:graphicFrameLocks noChangeAspect="1"/>
          </p:cNvGraphicFramePr>
          <p:nvPr/>
        </p:nvGraphicFramePr>
        <p:xfrm>
          <a:off x="2411760" y="3140968"/>
          <a:ext cx="5351462" cy="1012825"/>
        </p:xfrm>
        <a:graphic>
          <a:graphicData uri="http://schemas.openxmlformats.org/presentationml/2006/ole">
            <p:oleObj spid="_x0000_s39938" name="Equation" r:id="rId4" imgW="2819160" imgH="533160" progId="Equation.3">
              <p:embed/>
            </p:oleObj>
          </a:graphicData>
        </a:graphic>
      </p:graphicFrame>
      <p:graphicFrame>
        <p:nvGraphicFramePr>
          <p:cNvPr id="9" name="Object 18"/>
          <p:cNvGraphicFramePr>
            <a:graphicFrameLocks noChangeAspect="1"/>
          </p:cNvGraphicFramePr>
          <p:nvPr/>
        </p:nvGraphicFramePr>
        <p:xfrm>
          <a:off x="1866900" y="4941888"/>
          <a:ext cx="3035300" cy="1557337"/>
        </p:xfrm>
        <a:graphic>
          <a:graphicData uri="http://schemas.openxmlformats.org/presentationml/2006/ole">
            <p:oleObj spid="_x0000_s39939" name="Equation" r:id="rId5" imgW="1434960" imgH="736560" progId="Equation.3">
              <p:embed/>
            </p:oleObj>
          </a:graphicData>
        </a:graphic>
      </p:graphicFrame>
      <p:graphicFrame>
        <p:nvGraphicFramePr>
          <p:cNvPr id="10" name="Object 20"/>
          <p:cNvGraphicFramePr>
            <a:graphicFrameLocks noChangeAspect="1"/>
          </p:cNvGraphicFramePr>
          <p:nvPr/>
        </p:nvGraphicFramePr>
        <p:xfrm>
          <a:off x="1222375" y="4149725"/>
          <a:ext cx="3167063" cy="850900"/>
        </p:xfrm>
        <a:graphic>
          <a:graphicData uri="http://schemas.openxmlformats.org/presentationml/2006/ole">
            <p:oleObj spid="_x0000_s39940" name="Equation" r:id="rId6" imgW="156204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2000" i="0" dirty="0"/>
              <a:t>CHAPTER </a:t>
            </a:r>
            <a:r>
              <a:rPr lang="tr-TR" sz="2000" i="0" dirty="0" smtClean="0"/>
              <a:t>13:</a:t>
            </a:r>
            <a:r>
              <a:rPr lang="tr-TR" sz="2800" dirty="0" smtClean="0"/>
              <a:t> </a:t>
            </a:r>
            <a:r>
              <a:rPr lang="tr-TR" sz="2800" dirty="0"/>
              <a:t/>
            </a:r>
            <a:br>
              <a:rPr lang="tr-TR" sz="2800" dirty="0"/>
            </a:br>
            <a:r>
              <a:rPr lang="tr-TR" dirty="0" smtClean="0"/>
              <a:t>Kernel Machines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CB7FB-CCD6-43B2-81B1-17ABB0A809B6}" type="slidenum">
              <a:rPr lang="tr-TR" smtClean="0">
                <a:latin typeface="+mj-lt"/>
              </a:rPr>
              <a:pPr/>
              <a:t>20</a:t>
            </a:fld>
            <a:endParaRPr lang="tr-TR" dirty="0">
              <a:latin typeface="+mj-lt"/>
            </a:endParaRPr>
          </a:p>
        </p:txBody>
      </p:sp>
      <p:pic>
        <p:nvPicPr>
          <p:cNvPr id="4096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38338" y="1357313"/>
            <a:ext cx="5267325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11560" y="260648"/>
            <a:ext cx="8229600" cy="868664"/>
          </a:xfrm>
        </p:spPr>
        <p:txBody>
          <a:bodyPr>
            <a:normAutofit/>
          </a:bodyPr>
          <a:lstStyle/>
          <a:p>
            <a:r>
              <a:rPr lang="tr-TR" dirty="0" smtClean="0"/>
              <a:t>Kernel Regression</a:t>
            </a:r>
            <a:endParaRPr lang="tr-TR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2"/>
                </a:solidFill>
                <a:latin typeface="+mj-lt"/>
              </a:rPr>
              <a:t>Polynomial kernel</a:t>
            </a:r>
            <a:endParaRPr lang="tr-TR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2"/>
                </a:solidFill>
                <a:latin typeface="+mj-lt"/>
              </a:rPr>
              <a:t>Gaussian kernel</a:t>
            </a:r>
            <a:endParaRPr lang="tr-TR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B16CB7FB-CCD6-43B2-81B1-17ABB0A809B6}" type="slidenum">
              <a:rPr lang="tr-TR" smtClean="0">
                <a:latin typeface="+mj-lt"/>
              </a:rPr>
              <a:pPr/>
              <a:t>21</a:t>
            </a:fld>
            <a:endParaRPr lang="tr-TR" dirty="0">
              <a:latin typeface="+mj-lt"/>
            </a:endParaRPr>
          </a:p>
        </p:txBody>
      </p:sp>
      <p:pic>
        <p:nvPicPr>
          <p:cNvPr id="4198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2571744"/>
            <a:ext cx="3667125" cy="287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8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6314" y="2500306"/>
            <a:ext cx="3533775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Kernel Machines for Ranking</a:t>
            </a:r>
            <a:endParaRPr lang="tr-T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16CB7FB-CCD6-43B2-81B1-17ABB0A809B6}" type="slidenum">
              <a:rPr lang="tr-TR" smtClean="0"/>
              <a:pPr/>
              <a:t>22</a:t>
            </a:fld>
            <a:endParaRPr lang="tr-TR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We require not only that scores be correct order but at least +1 unit margin.</a:t>
            </a:r>
          </a:p>
          <a:p>
            <a:r>
              <a:rPr lang="tr-TR" dirty="0" smtClean="0"/>
              <a:t>Linear case:</a:t>
            </a:r>
            <a:endParaRPr lang="tr-TR" dirty="0"/>
          </a:p>
        </p:txBody>
      </p:sp>
      <p:graphicFrame>
        <p:nvGraphicFramePr>
          <p:cNvPr id="61442" name="Object 2"/>
          <p:cNvGraphicFramePr>
            <a:graphicFrameLocks noChangeAspect="1"/>
          </p:cNvGraphicFramePr>
          <p:nvPr/>
        </p:nvGraphicFramePr>
        <p:xfrm>
          <a:off x="1619672" y="3284984"/>
          <a:ext cx="6144955" cy="2088232"/>
        </p:xfrm>
        <a:graphic>
          <a:graphicData uri="http://schemas.openxmlformats.org/presentationml/2006/ole">
            <p:oleObj spid="_x0000_s61442" name="Equation" r:id="rId3" imgW="2616120" imgH="888840" progId="Equation.3">
              <p:embed/>
            </p:oleObj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One-Class Kernel Machines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16CB7FB-CCD6-43B2-81B1-17ABB0A809B6}" type="slidenum">
              <a:rPr lang="tr-TR" smtClean="0">
                <a:latin typeface="+mj-lt"/>
              </a:rPr>
              <a:pPr/>
              <a:t>23</a:t>
            </a:fld>
            <a:endParaRPr lang="tr-TR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2"/>
                </a:solidFill>
                <a:latin typeface="+mj-lt"/>
              </a:rPr>
              <a:t>Consider a sphere with center </a:t>
            </a:r>
            <a:r>
              <a:rPr lang="tr-TR" b="1" i="1" dirty="0" smtClean="0">
                <a:solidFill>
                  <a:schemeClr val="tx2"/>
                </a:solidFill>
                <a:latin typeface="+mj-lt"/>
              </a:rPr>
              <a:t>a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 and radius 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R</a:t>
            </a:r>
          </a:p>
        </p:txBody>
      </p:sp>
      <p:graphicFrame>
        <p:nvGraphicFramePr>
          <p:cNvPr id="43010" name="Object 2"/>
          <p:cNvGraphicFramePr>
            <a:graphicFrameLocks noChangeAspect="1"/>
          </p:cNvGraphicFramePr>
          <p:nvPr/>
        </p:nvGraphicFramePr>
        <p:xfrm>
          <a:off x="642910" y="2500306"/>
          <a:ext cx="5168900" cy="3867150"/>
        </p:xfrm>
        <a:graphic>
          <a:graphicData uri="http://schemas.openxmlformats.org/presentationml/2006/ole">
            <p:oleObj spid="_x0000_s43010" name="Equation" r:id="rId3" imgW="2514600" imgH="1879560" progId="Equation.3">
              <p:embed/>
            </p:oleObj>
          </a:graphicData>
        </a:graphic>
      </p:graphicFrame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1928795" y="4357694"/>
            <a:ext cx="857256" cy="57626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4857752" y="4429132"/>
            <a:ext cx="928694" cy="57626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57884" y="2714620"/>
            <a:ext cx="3071834" cy="3078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CB7FB-CCD6-43B2-81B1-17ABB0A809B6}" type="slidenum">
              <a:rPr lang="tr-TR" smtClean="0">
                <a:latin typeface="+mj-lt"/>
              </a:rPr>
              <a:pPr/>
              <a:t>24</a:t>
            </a:fld>
            <a:endParaRPr lang="tr-TR" dirty="0">
              <a:latin typeface="+mj-lt"/>
            </a:endParaRPr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1625" y="1819275"/>
            <a:ext cx="6000750" cy="321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Large Margin Nearest Neighbor</a:t>
            </a:r>
            <a:endParaRPr lang="tr-T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16CB7FB-CCD6-43B2-81B1-17ABB0A809B6}" type="slidenum">
              <a:rPr lang="tr-TR" smtClean="0"/>
              <a:pPr/>
              <a:t>25</a:t>
            </a:fld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Learns the matrix </a:t>
            </a:r>
            <a:r>
              <a:rPr lang="tr-TR" b="1" dirty="0" smtClean="0"/>
              <a:t>M</a:t>
            </a:r>
            <a:r>
              <a:rPr lang="tr-TR" dirty="0" smtClean="0"/>
              <a:t> of Mahalanobis metric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i="1" dirty="0" smtClean="0"/>
              <a:t>D</a:t>
            </a:r>
            <a:r>
              <a:rPr lang="tr-TR" dirty="0" smtClean="0"/>
              <a:t>(</a:t>
            </a:r>
            <a:r>
              <a:rPr lang="tr-TR" b="1" i="1" dirty="0" smtClean="0"/>
              <a:t>x</a:t>
            </a:r>
            <a:r>
              <a:rPr lang="tr-TR" i="1" baseline="30000" dirty="0" smtClean="0"/>
              <a:t>i</a:t>
            </a:r>
            <a:r>
              <a:rPr lang="tr-TR" dirty="0" smtClean="0"/>
              <a:t>,</a:t>
            </a:r>
            <a:r>
              <a:rPr lang="tr-TR" b="1" i="1" dirty="0" smtClean="0"/>
              <a:t> </a:t>
            </a:r>
            <a:r>
              <a:rPr lang="tr-TR" b="1" i="1" dirty="0" smtClean="0"/>
              <a:t>x</a:t>
            </a:r>
            <a:r>
              <a:rPr lang="tr-TR" i="1" baseline="30000" dirty="0" smtClean="0"/>
              <a:t>j</a:t>
            </a:r>
            <a:r>
              <a:rPr lang="tr-TR" dirty="0" smtClean="0"/>
              <a:t>)=(</a:t>
            </a:r>
            <a:r>
              <a:rPr lang="tr-TR" b="1" i="1" dirty="0" smtClean="0"/>
              <a:t>x</a:t>
            </a:r>
            <a:r>
              <a:rPr lang="tr-TR" i="1" baseline="30000" dirty="0" smtClean="0"/>
              <a:t>i</a:t>
            </a:r>
            <a:r>
              <a:rPr lang="tr-TR" dirty="0" smtClean="0"/>
              <a:t>-</a:t>
            </a:r>
            <a:r>
              <a:rPr lang="tr-TR" b="1" i="1" dirty="0" smtClean="0"/>
              <a:t>x</a:t>
            </a:r>
            <a:r>
              <a:rPr lang="tr-TR" i="1" baseline="30000" dirty="0" smtClean="0"/>
              <a:t>j</a:t>
            </a:r>
            <a:r>
              <a:rPr lang="tr-TR" dirty="0" smtClean="0"/>
              <a:t>)</a:t>
            </a:r>
            <a:r>
              <a:rPr lang="tr-TR" baseline="30000" dirty="0" smtClean="0"/>
              <a:t>T</a:t>
            </a:r>
            <a:r>
              <a:rPr lang="tr-TR" b="1" dirty="0" smtClean="0"/>
              <a:t>M</a:t>
            </a:r>
            <a:r>
              <a:rPr lang="tr-TR" dirty="0" smtClean="0"/>
              <a:t>(</a:t>
            </a:r>
            <a:r>
              <a:rPr lang="tr-TR" b="1" i="1" dirty="0" smtClean="0"/>
              <a:t>x</a:t>
            </a:r>
            <a:r>
              <a:rPr lang="tr-TR" i="1" baseline="30000" dirty="0" smtClean="0"/>
              <a:t>i</a:t>
            </a:r>
            <a:r>
              <a:rPr lang="tr-TR" dirty="0" smtClean="0"/>
              <a:t>-</a:t>
            </a:r>
            <a:r>
              <a:rPr lang="tr-TR" b="1" i="1" dirty="0" smtClean="0"/>
              <a:t>x</a:t>
            </a:r>
            <a:r>
              <a:rPr lang="tr-TR" i="1" baseline="30000" dirty="0" smtClean="0"/>
              <a:t>j</a:t>
            </a:r>
            <a:r>
              <a:rPr lang="tr-TR" dirty="0" smtClean="0"/>
              <a:t>)</a:t>
            </a:r>
          </a:p>
          <a:p>
            <a:r>
              <a:rPr lang="tr-TR" dirty="0" smtClean="0"/>
              <a:t>For three instances </a:t>
            </a:r>
            <a:r>
              <a:rPr lang="tr-TR" i="1" dirty="0" smtClean="0"/>
              <a:t>i</a:t>
            </a:r>
            <a:r>
              <a:rPr lang="tr-TR" dirty="0" smtClean="0"/>
              <a:t>, </a:t>
            </a:r>
            <a:r>
              <a:rPr lang="tr-TR" i="1" dirty="0" smtClean="0"/>
              <a:t>j</a:t>
            </a:r>
            <a:r>
              <a:rPr lang="tr-TR" dirty="0" smtClean="0"/>
              <a:t>, and </a:t>
            </a:r>
            <a:r>
              <a:rPr lang="tr-TR" i="1" dirty="0" smtClean="0"/>
              <a:t>l</a:t>
            </a:r>
            <a:r>
              <a:rPr lang="tr-TR" dirty="0" smtClean="0"/>
              <a:t>, where </a:t>
            </a:r>
            <a:r>
              <a:rPr lang="tr-TR" i="1" dirty="0" smtClean="0"/>
              <a:t>i</a:t>
            </a:r>
            <a:r>
              <a:rPr lang="tr-TR" dirty="0" smtClean="0"/>
              <a:t> and </a:t>
            </a:r>
            <a:r>
              <a:rPr lang="tr-TR" i="1" dirty="0" smtClean="0"/>
              <a:t>j</a:t>
            </a:r>
            <a:r>
              <a:rPr lang="tr-TR" dirty="0" smtClean="0"/>
              <a:t> are of the same class and </a:t>
            </a:r>
            <a:r>
              <a:rPr lang="tr-TR" i="1" dirty="0" smtClean="0"/>
              <a:t>l</a:t>
            </a:r>
            <a:r>
              <a:rPr lang="tr-TR" dirty="0" smtClean="0"/>
              <a:t> different, we require</a:t>
            </a:r>
          </a:p>
          <a:p>
            <a:pPr>
              <a:buNone/>
            </a:pPr>
            <a:r>
              <a:rPr lang="tr-TR" i="1" dirty="0" smtClean="0"/>
              <a:t>	D</a:t>
            </a:r>
            <a:r>
              <a:rPr lang="tr-TR" dirty="0" smtClean="0"/>
              <a:t>(</a:t>
            </a:r>
            <a:r>
              <a:rPr lang="tr-TR" b="1" i="1" dirty="0" smtClean="0"/>
              <a:t>x</a:t>
            </a:r>
            <a:r>
              <a:rPr lang="tr-TR" i="1" baseline="30000" dirty="0" smtClean="0"/>
              <a:t>i</a:t>
            </a:r>
            <a:r>
              <a:rPr lang="tr-TR" dirty="0" smtClean="0"/>
              <a:t>,</a:t>
            </a:r>
            <a:r>
              <a:rPr lang="tr-TR" b="1" i="1" dirty="0" smtClean="0"/>
              <a:t> </a:t>
            </a:r>
            <a:r>
              <a:rPr lang="tr-TR" b="1" i="1" dirty="0" smtClean="0"/>
              <a:t>x</a:t>
            </a:r>
            <a:r>
              <a:rPr lang="tr-TR" i="1" baseline="30000" dirty="0" smtClean="0"/>
              <a:t>l</a:t>
            </a:r>
            <a:r>
              <a:rPr lang="tr-TR" dirty="0" smtClean="0"/>
              <a:t>) &gt; </a:t>
            </a:r>
            <a:r>
              <a:rPr lang="tr-TR" i="1" dirty="0" smtClean="0"/>
              <a:t>D</a:t>
            </a:r>
            <a:r>
              <a:rPr lang="tr-TR" dirty="0" smtClean="0"/>
              <a:t>(</a:t>
            </a:r>
            <a:r>
              <a:rPr lang="tr-TR" b="1" i="1" dirty="0" smtClean="0"/>
              <a:t>x</a:t>
            </a:r>
            <a:r>
              <a:rPr lang="tr-TR" i="1" baseline="30000" dirty="0" smtClean="0"/>
              <a:t>i</a:t>
            </a:r>
            <a:r>
              <a:rPr lang="tr-TR" dirty="0" smtClean="0"/>
              <a:t>,</a:t>
            </a:r>
            <a:r>
              <a:rPr lang="tr-TR" b="1" i="1" dirty="0" smtClean="0"/>
              <a:t> x</a:t>
            </a:r>
            <a:r>
              <a:rPr lang="tr-TR" i="1" baseline="30000" dirty="0" smtClean="0"/>
              <a:t>j</a:t>
            </a:r>
            <a:r>
              <a:rPr lang="tr-TR" dirty="0" smtClean="0"/>
              <a:t>)+1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/>
              <a:t>and if this is not satisfied, we have a slack for the difference and we learn M to minimize the sum of such slacks over all </a:t>
            </a:r>
            <a:r>
              <a:rPr lang="tr-TR" i="1" dirty="0" smtClean="0"/>
              <a:t>i</a:t>
            </a:r>
            <a:r>
              <a:rPr lang="tr-TR" dirty="0" smtClean="0"/>
              <a:t>,</a:t>
            </a:r>
            <a:r>
              <a:rPr lang="tr-TR" i="1" dirty="0" smtClean="0"/>
              <a:t>j</a:t>
            </a:r>
            <a:r>
              <a:rPr lang="tr-TR" dirty="0" smtClean="0"/>
              <a:t>,</a:t>
            </a:r>
            <a:r>
              <a:rPr lang="tr-TR" i="1" dirty="0" smtClean="0"/>
              <a:t>l</a:t>
            </a:r>
            <a:r>
              <a:rPr lang="tr-TR" dirty="0" smtClean="0"/>
              <a:t> triples (</a:t>
            </a:r>
            <a:r>
              <a:rPr lang="tr-TR" i="1" dirty="0" smtClean="0"/>
              <a:t>j</a:t>
            </a:r>
            <a:r>
              <a:rPr lang="tr-TR" dirty="0" smtClean="0"/>
              <a:t> and </a:t>
            </a:r>
            <a:r>
              <a:rPr lang="tr-TR" i="1" dirty="0" smtClean="0"/>
              <a:t>l</a:t>
            </a:r>
            <a:r>
              <a:rPr lang="tr-TR" dirty="0" smtClean="0"/>
              <a:t> being one of </a:t>
            </a:r>
            <a:r>
              <a:rPr lang="tr-TR" i="1" dirty="0" smtClean="0"/>
              <a:t>k</a:t>
            </a:r>
            <a:r>
              <a:rPr lang="tr-TR" dirty="0" smtClean="0"/>
              <a:t> neighbors of </a:t>
            </a:r>
            <a:r>
              <a:rPr lang="tr-TR" i="1" dirty="0" smtClean="0"/>
              <a:t>i</a:t>
            </a:r>
            <a:r>
              <a:rPr lang="tr-TR" dirty="0" smtClean="0"/>
              <a:t>, over all </a:t>
            </a:r>
            <a:r>
              <a:rPr lang="tr-TR" i="1" dirty="0" smtClean="0"/>
              <a:t>i</a:t>
            </a:r>
            <a:r>
              <a:rPr lang="tr-TR" dirty="0" smtClean="0"/>
              <a:t>)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LMNN algorithm (Weinberger and Saul 2009)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LMCA algorithm (Torresani and Lee 2007) uses  a similar approach where </a:t>
            </a:r>
            <a:r>
              <a:rPr lang="tr-TR" b="1" dirty="0" smtClean="0"/>
              <a:t>M</a:t>
            </a:r>
            <a:r>
              <a:rPr lang="tr-TR" dirty="0" smtClean="0"/>
              <a:t>=</a:t>
            </a:r>
            <a:r>
              <a:rPr lang="tr-TR" b="1" dirty="0" smtClean="0"/>
              <a:t>L</a:t>
            </a:r>
            <a:r>
              <a:rPr lang="tr-TR" baseline="30000" dirty="0" smtClean="0"/>
              <a:t>T</a:t>
            </a:r>
            <a:r>
              <a:rPr lang="tr-TR" b="1" dirty="0" smtClean="0"/>
              <a:t>L </a:t>
            </a:r>
            <a:r>
              <a:rPr lang="tr-TR" dirty="0" smtClean="0"/>
              <a:t>and learns </a:t>
            </a:r>
            <a:r>
              <a:rPr lang="tr-TR" b="1" dirty="0" smtClean="0"/>
              <a:t>L</a:t>
            </a:r>
            <a:endParaRPr lang="tr-TR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Learning a Distance Measure </a:t>
            </a:r>
            <a:endParaRPr lang="tr-T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16CB7FB-CCD6-43B2-81B1-17ABB0A809B6}" type="slidenum">
              <a:rPr lang="tr-TR" smtClean="0"/>
              <a:pPr/>
              <a:t>26</a:t>
            </a:fld>
            <a:endParaRPr lang="tr-TR"/>
          </a:p>
        </p:txBody>
      </p:sp>
      <p:pic>
        <p:nvPicPr>
          <p:cNvPr id="624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2132856"/>
            <a:ext cx="6238875" cy="216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11560" y="260648"/>
            <a:ext cx="8229600" cy="869234"/>
          </a:xfrm>
        </p:spPr>
        <p:txBody>
          <a:bodyPr>
            <a:normAutofit/>
          </a:bodyPr>
          <a:lstStyle/>
          <a:p>
            <a:r>
              <a:rPr lang="tr-TR" dirty="0" smtClean="0"/>
              <a:t>Kernel Dimensionality Reduction</a:t>
            </a:r>
            <a:endParaRPr lang="tr-TR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16CB7FB-CCD6-43B2-81B1-17ABB0A809B6}" type="slidenum">
              <a:rPr lang="tr-TR" smtClean="0">
                <a:latin typeface="+mj-lt"/>
              </a:rPr>
              <a:pPr/>
              <a:t>27</a:t>
            </a:fld>
            <a:endParaRPr lang="tr-TR" dirty="0">
              <a:latin typeface="+mj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>
          <a:xfrm>
            <a:off x="457200" y="1935480"/>
            <a:ext cx="3043230" cy="4389120"/>
          </a:xfrm>
        </p:spPr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  <a:latin typeface="+mj-lt"/>
              </a:rPr>
              <a:t>Kernel PCA 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does PCA on the kernel matrix (equal to canonical PCA with a linear kernel)</a:t>
            </a:r>
          </a:p>
          <a:p>
            <a:r>
              <a:rPr lang="tr-TR" dirty="0" smtClean="0">
                <a:solidFill>
                  <a:schemeClr val="tx2"/>
                </a:solidFill>
                <a:latin typeface="+mj-lt"/>
              </a:rPr>
              <a:t>Kernel 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LDA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, CCA</a:t>
            </a:r>
            <a:endParaRPr lang="tr-TR" dirty="0" smtClean="0">
              <a:solidFill>
                <a:schemeClr val="tx2"/>
              </a:solidFill>
              <a:latin typeface="+mj-lt"/>
            </a:endParaRPr>
          </a:p>
        </p:txBody>
      </p:sp>
      <p:pic>
        <p:nvPicPr>
          <p:cNvPr id="44037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43306" y="1571612"/>
            <a:ext cx="5153922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896144"/>
          </a:xfrm>
        </p:spPr>
        <p:txBody>
          <a:bodyPr/>
          <a:lstStyle/>
          <a:p>
            <a:r>
              <a:rPr lang="tr-TR" dirty="0" smtClean="0"/>
              <a:t>Kernel Machines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16CB7FB-CCD6-43B2-81B1-17ABB0A809B6}" type="slidenum">
              <a:rPr lang="tr-TR" smtClean="0">
                <a:latin typeface="+mj-lt"/>
              </a:rPr>
              <a:pPr/>
              <a:t>3</a:t>
            </a:fld>
            <a:endParaRPr lang="tr-TR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2"/>
                </a:solidFill>
                <a:latin typeface="+mj-lt"/>
              </a:rPr>
              <a:t>Discriminant-based: No need to estimate densities first</a:t>
            </a:r>
          </a:p>
          <a:p>
            <a:r>
              <a:rPr lang="tr-TR" dirty="0" smtClean="0">
                <a:solidFill>
                  <a:schemeClr val="tx2"/>
                </a:solidFill>
                <a:latin typeface="+mj-lt"/>
              </a:rPr>
              <a:t>Define the discriminant in terms of </a:t>
            </a:r>
            <a:r>
              <a:rPr lang="tr-TR" dirty="0" smtClean="0">
                <a:solidFill>
                  <a:schemeClr val="accent1"/>
                </a:solidFill>
                <a:latin typeface="+mj-lt"/>
              </a:rPr>
              <a:t>support vectors</a:t>
            </a:r>
          </a:p>
          <a:p>
            <a:r>
              <a:rPr lang="tr-TR" dirty="0" smtClean="0">
                <a:solidFill>
                  <a:schemeClr val="tx2"/>
                </a:solidFill>
                <a:latin typeface="+mj-lt"/>
              </a:rPr>
              <a:t>The use of </a:t>
            </a:r>
            <a:r>
              <a:rPr lang="tr-TR" dirty="0" smtClean="0">
                <a:solidFill>
                  <a:schemeClr val="accent1"/>
                </a:solidFill>
                <a:latin typeface="+mj-lt"/>
              </a:rPr>
              <a:t>kernel functions, 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application-specific measures of similarity</a:t>
            </a:r>
          </a:p>
          <a:p>
            <a:r>
              <a:rPr lang="tr-TR" dirty="0" smtClean="0">
                <a:solidFill>
                  <a:schemeClr val="tx2"/>
                </a:solidFill>
                <a:latin typeface="+mj-lt"/>
              </a:rPr>
              <a:t>No need to represent instances as vectors</a:t>
            </a:r>
          </a:p>
          <a:p>
            <a:r>
              <a:rPr lang="tr-TR" dirty="0" smtClean="0">
                <a:solidFill>
                  <a:schemeClr val="tx2"/>
                </a:solidFill>
                <a:latin typeface="+mj-lt"/>
              </a:rPr>
              <a:t>Convex optimization problems with a unique solution</a:t>
            </a: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 algn="r"/>
            <a:fld id="{07945056-924C-4EF3-9DBF-A3C8C7422096}" type="slidenum">
              <a:rPr lang="tr-TR">
                <a:latin typeface="+mj-lt"/>
              </a:rPr>
              <a:pPr algn="r"/>
              <a:t>4</a:t>
            </a:fld>
            <a:endParaRPr lang="tr-TR" dirty="0">
              <a:latin typeface="+mj-lt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611560" y="260648"/>
            <a:ext cx="8229600" cy="90009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Optimal Separating Hyperplane</a:t>
            </a:r>
            <a:endParaRPr kumimoji="0" lang="tr-TR" sz="48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611188" y="5780088"/>
            <a:ext cx="515006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dirty="0">
                <a:solidFill>
                  <a:schemeClr val="tx2"/>
                </a:solidFill>
                <a:latin typeface="+mj-lt"/>
              </a:rPr>
              <a:t>(Cortes and Vapnik, 1995; Vapnik, 1995)</a:t>
            </a:r>
          </a:p>
        </p:txBody>
      </p:sp>
      <p:graphicFrame>
        <p:nvGraphicFramePr>
          <p:cNvPr id="8" name="Object 13"/>
          <p:cNvGraphicFramePr>
            <a:graphicFrameLocks noChangeAspect="1"/>
          </p:cNvGraphicFramePr>
          <p:nvPr/>
        </p:nvGraphicFramePr>
        <p:xfrm>
          <a:off x="1907704" y="1484784"/>
          <a:ext cx="5328592" cy="3739040"/>
        </p:xfrm>
        <a:graphic>
          <a:graphicData uri="http://schemas.openxmlformats.org/presentationml/2006/ole">
            <p:oleObj spid="_x0000_s25602" name="Equation" r:id="rId3" imgW="2425680" imgH="17017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 algn="r"/>
            <a:fld id="{C4879F51-F908-45F9-A550-6EA67E05D6C9}" type="slidenum">
              <a:rPr lang="tr-TR">
                <a:latin typeface="+mj-lt"/>
              </a:rPr>
              <a:pPr algn="r"/>
              <a:t>5</a:t>
            </a:fld>
            <a:endParaRPr lang="tr-TR" dirty="0">
              <a:latin typeface="+mj-lt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11560" y="260648"/>
            <a:ext cx="8229600" cy="90009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5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Margin</a:t>
            </a:r>
            <a:endParaRPr kumimoji="0" lang="tr-TR" sz="5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11560" y="1700808"/>
            <a:ext cx="8229600" cy="3886200"/>
          </a:xfrm>
          <a:prstGeom prst="rect">
            <a:avLst/>
          </a:prstGeom>
        </p:spPr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Distance from the discriminant to the closest instances on either side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Distance of x to the hyperplane is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tr-T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We require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tr-T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For a unique sol’n, fix </a:t>
            </a:r>
            <a:r>
              <a:rPr kumimoji="0" lang="tr-TR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ρ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||</a:t>
            </a:r>
            <a:r>
              <a:rPr kumimoji="0" lang="tr-TR" sz="2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w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||=1, and to max margin</a:t>
            </a:r>
            <a:endParaRPr kumimoji="0" lang="tr-TR" sz="28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6" name="Object 9"/>
          <p:cNvGraphicFramePr>
            <a:graphicFrameLocks noChangeAspect="1"/>
          </p:cNvGraphicFramePr>
          <p:nvPr/>
        </p:nvGraphicFramePr>
        <p:xfrm>
          <a:off x="5940152" y="2636912"/>
          <a:ext cx="1474788" cy="1017588"/>
        </p:xfrm>
        <a:graphic>
          <a:graphicData uri="http://schemas.openxmlformats.org/presentationml/2006/ole">
            <p:oleObj spid="_x0000_s26626" name="Equation" r:id="rId3" imgW="736560" imgH="507960" progId="Equation.3">
              <p:embed/>
            </p:oleObj>
          </a:graphicData>
        </a:graphic>
      </p:graphicFrame>
      <p:graphicFrame>
        <p:nvGraphicFramePr>
          <p:cNvPr id="7" name="Object 12"/>
          <p:cNvGraphicFramePr>
            <a:graphicFrameLocks noChangeAspect="1"/>
          </p:cNvGraphicFramePr>
          <p:nvPr/>
        </p:nvGraphicFramePr>
        <p:xfrm>
          <a:off x="2843808" y="3501008"/>
          <a:ext cx="2544762" cy="889000"/>
        </p:xfrm>
        <a:graphic>
          <a:graphicData uri="http://schemas.openxmlformats.org/presentationml/2006/ole">
            <p:oleObj spid="_x0000_s26627" name="Equation" r:id="rId4" imgW="1346040" imgH="469800" progId="Equation.3">
              <p:embed/>
            </p:oleObj>
          </a:graphicData>
        </a:graphic>
      </p:graphicFrame>
      <p:graphicFrame>
        <p:nvGraphicFramePr>
          <p:cNvPr id="8" name="Object 14"/>
          <p:cNvGraphicFramePr>
            <a:graphicFrameLocks noChangeAspect="1"/>
          </p:cNvGraphicFramePr>
          <p:nvPr/>
        </p:nvGraphicFramePr>
        <p:xfrm>
          <a:off x="1979712" y="5373216"/>
          <a:ext cx="5522913" cy="792163"/>
        </p:xfrm>
        <a:graphic>
          <a:graphicData uri="http://schemas.openxmlformats.org/presentationml/2006/ole">
            <p:oleObj spid="_x0000_s26628" name="Equation" r:id="rId5" imgW="274320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305800" cy="796086"/>
          </a:xfrm>
        </p:spPr>
        <p:txBody>
          <a:bodyPr>
            <a:normAutofit/>
          </a:bodyPr>
          <a:lstStyle/>
          <a:p>
            <a:r>
              <a:rPr lang="tr-TR" dirty="0" smtClean="0"/>
              <a:t>Margin</a:t>
            </a:r>
            <a:endParaRPr lang="tr-T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16CB7FB-CCD6-43B2-81B1-17ABB0A809B6}" type="slidenum">
              <a:rPr lang="tr-TR" smtClean="0">
                <a:latin typeface="+mj-lt"/>
              </a:rPr>
              <a:pPr/>
              <a:t>6</a:t>
            </a:fld>
            <a:endParaRPr lang="tr-TR" dirty="0">
              <a:latin typeface="+mj-lt"/>
            </a:endParaRPr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1628800"/>
            <a:ext cx="5500494" cy="4448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CB7FB-CCD6-43B2-81B1-17ABB0A809B6}" type="slidenum">
              <a:rPr lang="tr-TR" smtClean="0">
                <a:latin typeface="+mj-lt"/>
              </a:rPr>
              <a:pPr/>
              <a:t>7</a:t>
            </a:fld>
            <a:endParaRPr lang="tr-TR" dirty="0">
              <a:latin typeface="+mj-lt"/>
            </a:endParaRPr>
          </a:p>
        </p:txBody>
      </p:sp>
      <p:graphicFrame>
        <p:nvGraphicFramePr>
          <p:cNvPr id="5" name="Object 8"/>
          <p:cNvGraphicFramePr>
            <a:graphicFrameLocks noChangeAspect="1"/>
          </p:cNvGraphicFramePr>
          <p:nvPr/>
        </p:nvGraphicFramePr>
        <p:xfrm>
          <a:off x="1379538" y="811213"/>
          <a:ext cx="5637212" cy="4962525"/>
        </p:xfrm>
        <a:graphic>
          <a:graphicData uri="http://schemas.openxmlformats.org/presentationml/2006/ole">
            <p:oleObj spid="_x0000_s28674" name="Equation" r:id="rId3" imgW="2743200" imgH="24127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CB7FB-CCD6-43B2-81B1-17ABB0A809B6}" type="slidenum">
              <a:rPr lang="tr-TR" smtClean="0">
                <a:latin typeface="+mj-lt"/>
              </a:rPr>
              <a:pPr/>
              <a:t>8</a:t>
            </a:fld>
            <a:endParaRPr lang="tr-TR" dirty="0">
              <a:latin typeface="+mj-lt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714348" y="4786322"/>
            <a:ext cx="777557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tr-TR" sz="2400" dirty="0">
                <a:solidFill>
                  <a:schemeClr val="tx2"/>
                </a:solidFill>
                <a:latin typeface="+mj-lt"/>
              </a:rPr>
              <a:t>Most α</a:t>
            </a:r>
            <a:r>
              <a:rPr lang="tr-TR" sz="2400" i="1" baseline="30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 are 0 and only a small number have α</a:t>
            </a:r>
            <a:r>
              <a:rPr lang="tr-TR" sz="2400" i="1" baseline="30000" dirty="0">
                <a:solidFill>
                  <a:schemeClr val="tx2"/>
                </a:solidFill>
                <a:latin typeface="+mj-lt"/>
              </a:rPr>
              <a:t>t 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&gt;0; they are the </a:t>
            </a:r>
            <a:r>
              <a:rPr lang="tr-TR" sz="2400" dirty="0">
                <a:solidFill>
                  <a:schemeClr val="accent1"/>
                </a:solidFill>
                <a:latin typeface="+mj-lt"/>
              </a:rPr>
              <a:t>support vectors</a:t>
            </a:r>
          </a:p>
        </p:txBody>
      </p:sp>
      <p:graphicFrame>
        <p:nvGraphicFramePr>
          <p:cNvPr id="6" name="Object 8"/>
          <p:cNvGraphicFramePr>
            <a:graphicFrameLocks noChangeAspect="1"/>
          </p:cNvGraphicFramePr>
          <p:nvPr/>
        </p:nvGraphicFramePr>
        <p:xfrm>
          <a:off x="1285852" y="1071546"/>
          <a:ext cx="5899150" cy="3343275"/>
        </p:xfrm>
        <a:graphic>
          <a:graphicData uri="http://schemas.openxmlformats.org/presentationml/2006/ole">
            <p:oleObj spid="_x0000_s29698" name="Equation" r:id="rId3" imgW="2869920" imgH="1625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16CB7FB-CCD6-43B2-81B1-17ABB0A809B6}" type="slidenum">
              <a:rPr lang="tr-TR" smtClean="0">
                <a:latin typeface="+mj-lt"/>
              </a:rPr>
              <a:pPr/>
              <a:t>9</a:t>
            </a:fld>
            <a:endParaRPr lang="tr-TR" dirty="0">
              <a:latin typeface="+mj-lt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611560" y="188640"/>
            <a:ext cx="8229600" cy="936104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5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Soft Margin Hyperplane</a:t>
            </a:r>
            <a:endParaRPr kumimoji="0" lang="tr-TR" sz="5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611560" y="1628800"/>
            <a:ext cx="8229600" cy="3886200"/>
          </a:xfrm>
          <a:prstGeom prst="rect">
            <a:avLst/>
          </a:prstGeom>
        </p:spPr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Not linearly separable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tr-T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tr-T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Soft error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tr-T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tr-T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New primal is</a:t>
            </a:r>
            <a:endParaRPr kumimoji="0" lang="tr-TR" sz="28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7" name="Object 14"/>
          <p:cNvGraphicFramePr>
            <a:graphicFrameLocks noChangeAspect="1"/>
          </p:cNvGraphicFramePr>
          <p:nvPr/>
        </p:nvGraphicFramePr>
        <p:xfrm>
          <a:off x="1152525" y="2492375"/>
          <a:ext cx="2879725" cy="530225"/>
        </p:xfrm>
        <a:graphic>
          <a:graphicData uri="http://schemas.openxmlformats.org/presentationml/2006/ole">
            <p:oleObj spid="_x0000_s30722" name="Equation" r:id="rId3" imgW="1307880" imgH="241200" progId="Equation.3">
              <p:embed/>
            </p:oleObj>
          </a:graphicData>
        </a:graphic>
      </p:graphicFrame>
      <p:graphicFrame>
        <p:nvGraphicFramePr>
          <p:cNvPr id="9" name="Object 16"/>
          <p:cNvGraphicFramePr>
            <a:graphicFrameLocks noChangeAspect="1"/>
          </p:cNvGraphicFramePr>
          <p:nvPr/>
        </p:nvGraphicFramePr>
        <p:xfrm>
          <a:off x="1928794" y="3929066"/>
          <a:ext cx="820738" cy="762000"/>
        </p:xfrm>
        <a:graphic>
          <a:graphicData uri="http://schemas.openxmlformats.org/presentationml/2006/ole">
            <p:oleObj spid="_x0000_s30723" name="Equation" r:id="rId4" imgW="368280" imgH="342720" progId="Equation.3">
              <p:embed/>
            </p:oleObj>
          </a:graphicData>
        </a:graphic>
      </p:graphicFrame>
      <p:graphicFrame>
        <p:nvGraphicFramePr>
          <p:cNvPr id="10" name="Object 18"/>
          <p:cNvGraphicFramePr>
            <a:graphicFrameLocks noChangeAspect="1"/>
          </p:cNvGraphicFramePr>
          <p:nvPr/>
        </p:nvGraphicFramePr>
        <p:xfrm>
          <a:off x="1187624" y="5301208"/>
          <a:ext cx="7343775" cy="774700"/>
        </p:xfrm>
        <a:graphic>
          <a:graphicData uri="http://schemas.openxmlformats.org/presentationml/2006/ole">
            <p:oleObj spid="_x0000_s30724" name="Equation" r:id="rId5" imgW="372096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155</TotalTime>
  <Words>382</Words>
  <Application>Microsoft Office PowerPoint</Application>
  <PresentationFormat>On-screen Show (4:3)</PresentationFormat>
  <Paragraphs>127</Paragraphs>
  <Slides>27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0" baseType="lpstr">
      <vt:lpstr>Median</vt:lpstr>
      <vt:lpstr>Equation</vt:lpstr>
      <vt:lpstr>Microsoft Equation 3.0</vt:lpstr>
      <vt:lpstr>INTRODUCTION  TO  Machine  Learning 3rd Edition</vt:lpstr>
      <vt:lpstr>CHAPTER 13:  Kernel Machines</vt:lpstr>
      <vt:lpstr>Kernel Machines</vt:lpstr>
      <vt:lpstr>Slide 4</vt:lpstr>
      <vt:lpstr>Slide 5</vt:lpstr>
      <vt:lpstr>Margin</vt:lpstr>
      <vt:lpstr>Slide 7</vt:lpstr>
      <vt:lpstr>Slide 8</vt:lpstr>
      <vt:lpstr>Slide 9</vt:lpstr>
      <vt:lpstr>Slide 10</vt:lpstr>
      <vt:lpstr>Hinge Loss</vt:lpstr>
      <vt:lpstr>n-SVM</vt:lpstr>
      <vt:lpstr>Slide 13</vt:lpstr>
      <vt:lpstr>Slide 14</vt:lpstr>
      <vt:lpstr>Slide 15</vt:lpstr>
      <vt:lpstr>Defining kernels</vt:lpstr>
      <vt:lpstr>Multiple Kernel Learning</vt:lpstr>
      <vt:lpstr>Multiclass Kernel Machines</vt:lpstr>
      <vt:lpstr>Slide 19</vt:lpstr>
      <vt:lpstr>Slide 20</vt:lpstr>
      <vt:lpstr>Kernel Regression</vt:lpstr>
      <vt:lpstr>Kernel Machines for Ranking</vt:lpstr>
      <vt:lpstr>One-Class Kernel Machines</vt:lpstr>
      <vt:lpstr>Slide 24</vt:lpstr>
      <vt:lpstr>Large Margin Nearest Neighbor</vt:lpstr>
      <vt:lpstr>Learning a Distance Measure </vt:lpstr>
      <vt:lpstr>Kernel Dimensionality Reduction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 Machine Learning 2nd Edition</dc:title>
  <dc:creator>ethem alpaydın</dc:creator>
  <cp:lastModifiedBy>ethem alpaydın</cp:lastModifiedBy>
  <cp:revision>28</cp:revision>
  <dcterms:created xsi:type="dcterms:W3CDTF">2010-02-24T14:37:12Z</dcterms:created>
  <dcterms:modified xsi:type="dcterms:W3CDTF">2014-07-09T14:02:44Z</dcterms:modified>
</cp:coreProperties>
</file>